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686689"/>
            <a:ext cx="78488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Pathogenic bacteria.     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Dr.Munira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Ch. Ismail         Lec.8,9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9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e.coli_bakteriofager__1126_n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1098"/>
            <a:ext cx="2441575" cy="151193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Latex_slide_agglutination_te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08268"/>
            <a:ext cx="24860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C:\Users\pc\Documents\cbc0c08da75b2f59486d492a6659cf7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59" y="3861048"/>
            <a:ext cx="33972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475138" y="3059668"/>
            <a:ext cx="224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cap="all" dirty="0">
                <a:solidFill>
                  <a:srgbClr val="7030A0"/>
                </a:solidFill>
              </a:rPr>
              <a:t>E. coli</a:t>
            </a:r>
            <a:r>
              <a:rPr lang="en-US" b="1" cap="all" dirty="0">
                <a:solidFill>
                  <a:srgbClr val="7030A0"/>
                </a:solidFill>
              </a:rPr>
              <a:t> </a:t>
            </a:r>
            <a:r>
              <a:rPr lang="en-US" b="1" cap="all" dirty="0" err="1">
                <a:solidFill>
                  <a:srgbClr val="7030A0"/>
                </a:solidFill>
              </a:rPr>
              <a:t>antiSERA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7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260648"/>
            <a:ext cx="205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Genus: </a:t>
            </a:r>
            <a:r>
              <a:rPr lang="en-US" b="1" dirty="0" err="1">
                <a:solidFill>
                  <a:srgbClr val="FF0000"/>
                </a:solidFill>
              </a:rPr>
              <a:t>Klebsiella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صورة 2" descr="C:\Users\pc\Documents\تنزيل (25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95" y="1053465"/>
            <a:ext cx="4702810" cy="158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C:\Users\pc\Documents\Klebsiella+Pneumonia+Leading+cause+of+nosocomial+pneumon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94" y="3284984"/>
            <a:ext cx="4943693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20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04482" y="116632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Non-motile, lactose-fermenting, capsulated, gram-negative rods.</a:t>
            </a:r>
          </a:p>
          <a:p>
            <a:r>
              <a:rPr lang="en-US" dirty="0">
                <a:solidFill>
                  <a:srgbClr val="002060"/>
                </a:solidFill>
              </a:rPr>
              <a:t>Main species of medical </a:t>
            </a:r>
            <a:r>
              <a:rPr lang="en-US" dirty="0" err="1">
                <a:solidFill>
                  <a:srgbClr val="002060"/>
                </a:solidFill>
              </a:rPr>
              <a:t>importancce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i="1" dirty="0">
                <a:solidFill>
                  <a:srgbClr val="002060"/>
                </a:solidFill>
              </a:rPr>
              <a:t>K. pneumonia.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K. </a:t>
            </a:r>
            <a:r>
              <a:rPr lang="en-US" i="1" dirty="0" err="1">
                <a:solidFill>
                  <a:srgbClr val="002060"/>
                </a:solidFill>
              </a:rPr>
              <a:t>rhinoscleromatis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K. </a:t>
            </a:r>
            <a:r>
              <a:rPr lang="en-US" i="1" dirty="0" err="1">
                <a:solidFill>
                  <a:srgbClr val="002060"/>
                </a:solidFill>
              </a:rPr>
              <a:t>ozenae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 err="1" smtClean="0">
                <a:solidFill>
                  <a:srgbClr val="002060"/>
                </a:solidFill>
              </a:rPr>
              <a:t>K.pneumoniae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It is found as a commensal in the intestinal tract, and also found in moist environment in hospitals.</a:t>
            </a: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smtClean="0">
                <a:solidFill>
                  <a:srgbClr val="002060"/>
                </a:solidFill>
              </a:rPr>
              <a:t>It </a:t>
            </a:r>
            <a:r>
              <a:rPr lang="en-US" b="1" dirty="0">
                <a:solidFill>
                  <a:srgbClr val="002060"/>
                </a:solidFill>
              </a:rPr>
              <a:t>is an important nosocomial pathogen.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It causes:</a:t>
            </a:r>
          </a:p>
          <a:p>
            <a:r>
              <a:rPr lang="en-US" dirty="0">
                <a:solidFill>
                  <a:srgbClr val="002060"/>
                </a:solidFill>
              </a:rPr>
              <a:t>. Pneumonia.</a:t>
            </a:r>
          </a:p>
          <a:p>
            <a:r>
              <a:rPr lang="en-US" dirty="0">
                <a:solidFill>
                  <a:srgbClr val="002060"/>
                </a:solidFill>
              </a:rPr>
              <a:t>. Urinary tract infection</a:t>
            </a:r>
            <a:r>
              <a:rPr lang="en-US" dirty="0"/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48025" y="3809951"/>
            <a:ext cx="7860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dirty="0" err="1">
                <a:solidFill>
                  <a:srgbClr val="002060"/>
                </a:solidFill>
              </a:rPr>
              <a:t>Septicaemia</a:t>
            </a:r>
            <a:r>
              <a:rPr lang="en-US" dirty="0">
                <a:solidFill>
                  <a:srgbClr val="002060"/>
                </a:solidFill>
              </a:rPr>
              <a:t> and meningitis (especially in neonates).</a:t>
            </a:r>
          </a:p>
          <a:p>
            <a:r>
              <a:rPr lang="en-US" dirty="0">
                <a:solidFill>
                  <a:srgbClr val="002060"/>
                </a:solidFill>
              </a:rPr>
              <a:t>. Wound infection and peritonitis.</a:t>
            </a: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K. </a:t>
            </a:r>
            <a:r>
              <a:rPr lang="en-US" b="1" i="1" dirty="0" err="1">
                <a:solidFill>
                  <a:srgbClr val="002060"/>
                </a:solidFill>
              </a:rPr>
              <a:t>rhinoscleromatis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It causes </a:t>
            </a:r>
            <a:r>
              <a:rPr lang="en-US" dirty="0" err="1">
                <a:solidFill>
                  <a:srgbClr val="002060"/>
                </a:solidFill>
              </a:rPr>
              <a:t>rhinoscleroma</a:t>
            </a:r>
            <a:r>
              <a:rPr lang="en-US" dirty="0">
                <a:solidFill>
                  <a:srgbClr val="002060"/>
                </a:solidFill>
              </a:rPr>
              <a:t> of nose and pharynx to extensive destruction of </a:t>
            </a:r>
            <a:r>
              <a:rPr lang="en-US" dirty="0" err="1">
                <a:solidFill>
                  <a:srgbClr val="002060"/>
                </a:solidFill>
              </a:rPr>
              <a:t>nasopharynx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hebra</a:t>
            </a:r>
            <a:r>
              <a:rPr lang="en-US" dirty="0">
                <a:solidFill>
                  <a:srgbClr val="002060"/>
                </a:solidFill>
              </a:rPr>
              <a:t> nose).</a:t>
            </a: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 err="1" smtClean="0">
                <a:solidFill>
                  <a:srgbClr val="002060"/>
                </a:solidFill>
              </a:rPr>
              <a:t>K.ozaenae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It causes </a:t>
            </a:r>
            <a:r>
              <a:rPr lang="en-US" dirty="0" err="1">
                <a:solidFill>
                  <a:srgbClr val="002060"/>
                </a:solidFill>
              </a:rPr>
              <a:t>ozena</a:t>
            </a:r>
            <a:r>
              <a:rPr lang="en-US" dirty="0">
                <a:solidFill>
                  <a:srgbClr val="002060"/>
                </a:solidFill>
              </a:rPr>
              <a:t> manifesting with foul smelling nasal discharge leading to chronic atrophic rhinitis.</a:t>
            </a:r>
          </a:p>
        </p:txBody>
      </p:sp>
    </p:spTree>
    <p:extLst>
      <p:ext uri="{BB962C8B-B14F-4D97-AF65-F5344CB8AC3E}">
        <p14:creationId xmlns:p14="http://schemas.microsoft.com/office/powerpoint/2010/main" val="427018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18864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Laboratory diagnosis of </a:t>
            </a:r>
            <a:r>
              <a:rPr lang="en-US" b="1" dirty="0" err="1">
                <a:solidFill>
                  <a:srgbClr val="FF0000"/>
                </a:solidFill>
              </a:rPr>
              <a:t>klebsiella</a:t>
            </a:r>
            <a:r>
              <a:rPr lang="en-US" b="1" dirty="0">
                <a:solidFill>
                  <a:srgbClr val="FF0000"/>
                </a:solidFill>
              </a:rPr>
              <a:t> species: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7030A0"/>
                </a:solidFill>
              </a:rPr>
              <a:t>Specimen: Sputum, urine, pus, CSF, body fluid.</a:t>
            </a:r>
          </a:p>
          <a:p>
            <a:r>
              <a:rPr lang="en-US" dirty="0">
                <a:solidFill>
                  <a:srgbClr val="7030A0"/>
                </a:solidFill>
              </a:rPr>
              <a:t>Smear: Gram-negative rods.</a:t>
            </a:r>
          </a:p>
          <a:p>
            <a:r>
              <a:rPr lang="en-US" dirty="0">
                <a:solidFill>
                  <a:srgbClr val="7030A0"/>
                </a:solidFill>
              </a:rPr>
              <a:t>Culture: Large, </a:t>
            </a:r>
            <a:r>
              <a:rPr lang="en-US" dirty="0" err="1">
                <a:solidFill>
                  <a:srgbClr val="7030A0"/>
                </a:solidFill>
              </a:rPr>
              <a:t>mucoid</a:t>
            </a:r>
            <a:r>
              <a:rPr lang="en-US" dirty="0">
                <a:solidFill>
                  <a:srgbClr val="7030A0"/>
                </a:solidFill>
              </a:rPr>
              <a:t>, lactose-fermenting colonies on mac </a:t>
            </a:r>
            <a:r>
              <a:rPr lang="en-US" dirty="0" err="1">
                <a:solidFill>
                  <a:srgbClr val="7030A0"/>
                </a:solidFill>
              </a:rPr>
              <a:t>conkey</a:t>
            </a:r>
            <a:r>
              <a:rPr lang="en-US" dirty="0">
                <a:solidFill>
                  <a:srgbClr val="7030A0"/>
                </a:solidFill>
              </a:rPr>
              <a:t> agar, and shows stringy type growth when cultured in broth medium.</a:t>
            </a:r>
          </a:p>
          <a:p>
            <a:r>
              <a:rPr lang="en-US" b="1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صورة 2" descr="C:\Users\pc\Documents\klebsiella pneumoni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77" y="2852936"/>
            <a:ext cx="391604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97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260648"/>
            <a:ext cx="31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GENUS: ENTEROBACTER.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صورة 2" descr="C:\Users\pc\Documents\imag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8245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227223" y="386192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It is gram-negative lactose fermenting motile rods, and found as a commensal in the intestinal tract of humans and animals and moist</a:t>
            </a:r>
          </a:p>
          <a:p>
            <a:r>
              <a:rPr lang="en-US" dirty="0">
                <a:solidFill>
                  <a:srgbClr val="00B050"/>
                </a:solidFill>
              </a:rPr>
              <a:t>environments.</a:t>
            </a:r>
          </a:p>
          <a:p>
            <a:r>
              <a:rPr lang="en-US" dirty="0">
                <a:solidFill>
                  <a:srgbClr val="00B050"/>
                </a:solidFill>
              </a:rPr>
              <a:t>Medical important species is </a:t>
            </a:r>
            <a:r>
              <a:rPr lang="en-US" i="1" dirty="0" err="1">
                <a:solidFill>
                  <a:srgbClr val="00B050"/>
                </a:solidFill>
              </a:rPr>
              <a:t>Enterobacter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aerogens</a:t>
            </a:r>
            <a:r>
              <a:rPr lang="en-US" dirty="0" err="1">
                <a:solidFill>
                  <a:srgbClr val="00B050"/>
                </a:solidFill>
              </a:rPr>
              <a:t>.It</a:t>
            </a:r>
            <a:r>
              <a:rPr lang="en-US" dirty="0">
                <a:solidFill>
                  <a:srgbClr val="00B050"/>
                </a:solidFill>
              </a:rPr>
              <a:t> produces </a:t>
            </a:r>
            <a:r>
              <a:rPr lang="en-US" dirty="0" err="1">
                <a:solidFill>
                  <a:srgbClr val="00B050"/>
                </a:solidFill>
              </a:rPr>
              <a:t>mucoid</a:t>
            </a:r>
            <a:r>
              <a:rPr lang="en-US" dirty="0">
                <a:solidFill>
                  <a:srgbClr val="00B050"/>
                </a:solidFill>
              </a:rPr>
              <a:t> colony resembling </a:t>
            </a:r>
            <a:r>
              <a:rPr lang="en-US" dirty="0" err="1">
                <a:solidFill>
                  <a:srgbClr val="00B050"/>
                </a:solidFill>
              </a:rPr>
              <a:t>klebsiella</a:t>
            </a:r>
            <a:r>
              <a:rPr lang="en-US" dirty="0">
                <a:solidFill>
                  <a:srgbClr val="00B050"/>
                </a:solidFill>
              </a:rPr>
              <a:t> on Mac </a:t>
            </a:r>
            <a:r>
              <a:rPr lang="en-US" dirty="0" err="1">
                <a:solidFill>
                  <a:srgbClr val="00B050"/>
                </a:solidFill>
              </a:rPr>
              <a:t>Conkey</a:t>
            </a:r>
            <a:r>
              <a:rPr lang="en-US" dirty="0">
                <a:solidFill>
                  <a:srgbClr val="00B050"/>
                </a:solidFill>
              </a:rPr>
              <a:t> agar.</a:t>
            </a:r>
          </a:p>
          <a:p>
            <a:r>
              <a:rPr lang="en-US" dirty="0" err="1">
                <a:solidFill>
                  <a:srgbClr val="00B050"/>
                </a:solidFill>
              </a:rPr>
              <a:t>Enterobacter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aerogens</a:t>
            </a:r>
            <a:r>
              <a:rPr lang="en-US" dirty="0">
                <a:solidFill>
                  <a:srgbClr val="00B050"/>
                </a:solidFill>
              </a:rPr>
              <a:t> is associated with urinary tract </a:t>
            </a:r>
            <a:r>
              <a:rPr lang="en-US" dirty="0" err="1">
                <a:solidFill>
                  <a:srgbClr val="00B050"/>
                </a:solidFill>
              </a:rPr>
              <a:t>infection,wound</a:t>
            </a:r>
            <a:r>
              <a:rPr lang="en-US" dirty="0">
                <a:solidFill>
                  <a:srgbClr val="00B050"/>
                </a:solidFill>
              </a:rPr>
              <a:t> infection and </a:t>
            </a:r>
            <a:r>
              <a:rPr lang="en-US" dirty="0" err="1">
                <a:solidFill>
                  <a:srgbClr val="00B050"/>
                </a:solidFill>
              </a:rPr>
              <a:t>septicaemia</a:t>
            </a:r>
            <a:r>
              <a:rPr lang="en-US" dirty="0">
                <a:solidFill>
                  <a:srgbClr val="00B050"/>
                </a:solidFill>
              </a:rPr>
              <a:t> in </a:t>
            </a:r>
            <a:r>
              <a:rPr lang="en-US" dirty="0" err="1">
                <a:solidFill>
                  <a:srgbClr val="00B050"/>
                </a:solidFill>
              </a:rPr>
              <a:t>immunocompromised</a:t>
            </a:r>
            <a:r>
              <a:rPr lang="en-US" dirty="0">
                <a:solidFill>
                  <a:srgbClr val="00B050"/>
                </a:solidFill>
              </a:rPr>
              <a:t> and chronically </a:t>
            </a:r>
            <a:r>
              <a:rPr lang="en-US" dirty="0" err="1">
                <a:solidFill>
                  <a:srgbClr val="00B050"/>
                </a:solidFill>
              </a:rPr>
              <a:t>deblitated</a:t>
            </a:r>
            <a:r>
              <a:rPr lang="en-US" dirty="0">
                <a:solidFill>
                  <a:srgbClr val="00B050"/>
                </a:solidFill>
              </a:rPr>
              <a:t> patients.</a:t>
            </a:r>
          </a:p>
          <a:p>
            <a:pPr rtl="1"/>
            <a:r>
              <a:rPr lang="ar-IQ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67136" y="80535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GENUS: CITROBACTER.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It is gram-negative lactose fermenting motile rods, and </a:t>
            </a:r>
            <a:r>
              <a:rPr lang="en-US" dirty="0" err="1">
                <a:solidFill>
                  <a:srgbClr val="00B050"/>
                </a:solidFill>
              </a:rPr>
              <a:t>opprtunistic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pathogen.</a:t>
            </a:r>
          </a:p>
          <a:p>
            <a:r>
              <a:rPr lang="en-US" dirty="0">
                <a:solidFill>
                  <a:srgbClr val="00B050"/>
                </a:solidFill>
              </a:rPr>
              <a:t>Medical important species is </a:t>
            </a:r>
            <a:r>
              <a:rPr lang="en-US" dirty="0" err="1">
                <a:solidFill>
                  <a:srgbClr val="00B050"/>
                </a:solidFill>
              </a:rPr>
              <a:t>Citrobacter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freundii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Citrobacter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freundii</a:t>
            </a:r>
            <a:r>
              <a:rPr lang="en-US" dirty="0">
                <a:solidFill>
                  <a:srgbClr val="00B050"/>
                </a:solidFill>
              </a:rPr>
              <a:t> is associated with urinary tract infection, wound</a:t>
            </a:r>
          </a:p>
          <a:p>
            <a:r>
              <a:rPr lang="en-US" dirty="0">
                <a:solidFill>
                  <a:srgbClr val="00B050"/>
                </a:solidFill>
              </a:rPr>
              <a:t>infection and </a:t>
            </a:r>
            <a:r>
              <a:rPr lang="en-US" dirty="0" err="1">
                <a:solidFill>
                  <a:srgbClr val="00B050"/>
                </a:solidFill>
              </a:rPr>
              <a:t>septicaemia</a:t>
            </a:r>
            <a:r>
              <a:rPr lang="en-US" dirty="0">
                <a:solidFill>
                  <a:srgbClr val="00B050"/>
                </a:solidFill>
              </a:rPr>
              <a:t> in </a:t>
            </a:r>
            <a:r>
              <a:rPr lang="en-US" dirty="0" err="1">
                <a:solidFill>
                  <a:srgbClr val="00B050"/>
                </a:solidFill>
              </a:rPr>
              <a:t>immunocompromised</a:t>
            </a:r>
            <a:r>
              <a:rPr lang="en-US" dirty="0">
                <a:solidFill>
                  <a:srgbClr val="00B050"/>
                </a:solidFill>
              </a:rPr>
              <a:t> and chronically</a:t>
            </a:r>
          </a:p>
          <a:p>
            <a:r>
              <a:rPr lang="en-US" dirty="0" err="1">
                <a:solidFill>
                  <a:srgbClr val="00B050"/>
                </a:solidFill>
              </a:rPr>
              <a:t>deblitated</a:t>
            </a:r>
            <a:r>
              <a:rPr lang="en-US" dirty="0">
                <a:solidFill>
                  <a:srgbClr val="00B050"/>
                </a:solidFill>
              </a:rPr>
              <a:t> patients.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259632" y="2744346"/>
            <a:ext cx="2883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GENUS</a:t>
            </a:r>
            <a:r>
              <a:rPr lang="en-US" b="1" dirty="0">
                <a:solidFill>
                  <a:srgbClr val="FF0000"/>
                </a:solidFill>
              </a:rPr>
              <a:t>: SALMONELLA.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صورة 3" descr="C:\Users\pc\Documents\images (5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53" y="4005064"/>
            <a:ext cx="5400600" cy="17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0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1663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Most isolates of salmonellae are motile.</a:t>
            </a:r>
          </a:p>
          <a:p>
            <a:r>
              <a:rPr lang="en-US" dirty="0">
                <a:solidFill>
                  <a:srgbClr val="00B050"/>
                </a:solidFill>
              </a:rPr>
              <a:t>It grows readily on simple media.</a:t>
            </a:r>
          </a:p>
          <a:p>
            <a:r>
              <a:rPr lang="en-US" dirty="0">
                <a:solidFill>
                  <a:srgbClr val="00B050"/>
                </a:solidFill>
              </a:rPr>
              <a:t>It never ferment sucrose or sucrose.</a:t>
            </a:r>
          </a:p>
          <a:p>
            <a:r>
              <a:rPr lang="en-US" dirty="0">
                <a:solidFill>
                  <a:srgbClr val="00B050"/>
                </a:solidFill>
              </a:rPr>
              <a:t>Form acid +/- acid from glucose or mannose.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Species of medical importance are: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00B050"/>
                </a:solidFill>
              </a:rPr>
              <a:t>S. </a:t>
            </a:r>
            <a:r>
              <a:rPr lang="en-US" i="1" dirty="0" err="1">
                <a:solidFill>
                  <a:srgbClr val="00B050"/>
                </a:solidFill>
              </a:rPr>
              <a:t>typhi</a:t>
            </a:r>
            <a:r>
              <a:rPr lang="en-US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0B050"/>
                </a:solidFill>
              </a:rPr>
              <a:t>S. </a:t>
            </a:r>
            <a:r>
              <a:rPr lang="en-US" i="1" dirty="0" err="1">
                <a:solidFill>
                  <a:srgbClr val="00B050"/>
                </a:solidFill>
              </a:rPr>
              <a:t>paratyphi</a:t>
            </a:r>
            <a:r>
              <a:rPr lang="en-US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0B050"/>
                </a:solidFill>
              </a:rPr>
              <a:t>S. </a:t>
            </a:r>
            <a:r>
              <a:rPr lang="en-US" i="1" dirty="0" err="1">
                <a:solidFill>
                  <a:srgbClr val="00B050"/>
                </a:solidFill>
              </a:rPr>
              <a:t>enteritidis</a:t>
            </a:r>
            <a:r>
              <a:rPr lang="en-US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Clinical features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>
                <a:solidFill>
                  <a:srgbClr val="00B050"/>
                </a:solidFill>
              </a:rPr>
              <a:t>1. Enteric fever.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It is caused by </a:t>
            </a:r>
            <a:r>
              <a:rPr lang="en-US" dirty="0" err="1">
                <a:solidFill>
                  <a:srgbClr val="00B050"/>
                </a:solidFill>
              </a:rPr>
              <a:t>S.typhi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 err="1">
                <a:solidFill>
                  <a:srgbClr val="00B050"/>
                </a:solidFill>
              </a:rPr>
              <a:t>S.paratyphi</a:t>
            </a:r>
            <a:r>
              <a:rPr lang="en-US" dirty="0">
                <a:solidFill>
                  <a:srgbClr val="00B050"/>
                </a:solidFill>
              </a:rPr>
              <a:t>, and transmitted by fecal-oral route via contaminated food and drinks.</a:t>
            </a:r>
          </a:p>
          <a:p>
            <a:r>
              <a:rPr lang="en-US" dirty="0">
                <a:solidFill>
                  <a:srgbClr val="00B050"/>
                </a:solidFill>
              </a:rPr>
              <a:t>Incubation period: 10-14 days.</a:t>
            </a:r>
          </a:p>
          <a:p>
            <a:r>
              <a:rPr lang="en-US" dirty="0"/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Predisposing factors: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.Reduced gastric acidity.</a:t>
            </a:r>
          </a:p>
          <a:p>
            <a:r>
              <a:rPr lang="en-US" dirty="0">
                <a:solidFill>
                  <a:srgbClr val="00B050"/>
                </a:solidFill>
              </a:rPr>
              <a:t>.Disrupted intestinal microbial flora.</a:t>
            </a:r>
          </a:p>
          <a:p>
            <a:r>
              <a:rPr lang="en-US" dirty="0">
                <a:solidFill>
                  <a:srgbClr val="00B050"/>
                </a:solidFill>
              </a:rPr>
              <a:t>.Compromised local intestinal immunity.</a:t>
            </a:r>
          </a:p>
        </p:txBody>
      </p:sp>
    </p:spTree>
    <p:extLst>
      <p:ext uri="{BB962C8B-B14F-4D97-AF65-F5344CB8AC3E}">
        <p14:creationId xmlns:p14="http://schemas.microsoft.com/office/powerpoint/2010/main" val="88418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0466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2. Bacteremia with focal lesions.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Causative agent: </a:t>
            </a:r>
            <a:r>
              <a:rPr lang="en-US" i="1" dirty="0">
                <a:solidFill>
                  <a:srgbClr val="00B050"/>
                </a:solidFill>
              </a:rPr>
              <a:t>S. </a:t>
            </a:r>
            <a:r>
              <a:rPr lang="en-US" i="1" dirty="0" err="1">
                <a:solidFill>
                  <a:srgbClr val="00B050"/>
                </a:solidFill>
              </a:rPr>
              <a:t>choleraesuis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Manifests with blood stream invasion with focal lesions in lungs, bones and meninges Intestinal manifestation are often absent.</a:t>
            </a:r>
          </a:p>
          <a:p>
            <a:r>
              <a:rPr lang="en-US" dirty="0">
                <a:solidFill>
                  <a:srgbClr val="00B050"/>
                </a:solidFill>
              </a:rPr>
              <a:t> </a:t>
            </a:r>
          </a:p>
          <a:p>
            <a:r>
              <a:rPr lang="en-US" b="1" dirty="0">
                <a:solidFill>
                  <a:srgbClr val="00B050"/>
                </a:solidFill>
              </a:rPr>
              <a:t>3. Gastroenteritis.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It is caused by </a:t>
            </a:r>
            <a:r>
              <a:rPr lang="en-US" i="1" dirty="0">
                <a:solidFill>
                  <a:srgbClr val="00B050"/>
                </a:solidFill>
              </a:rPr>
              <a:t>S. </a:t>
            </a:r>
            <a:r>
              <a:rPr lang="en-US" i="1" dirty="0" err="1">
                <a:solidFill>
                  <a:srgbClr val="00B050"/>
                </a:solidFill>
              </a:rPr>
              <a:t>enteritidis</a:t>
            </a:r>
            <a:r>
              <a:rPr lang="en-US" dirty="0" err="1">
                <a:solidFill>
                  <a:srgbClr val="00B050"/>
                </a:solidFill>
              </a:rPr>
              <a:t>,</a:t>
            </a:r>
            <a:r>
              <a:rPr lang="en-US" i="1" dirty="0" err="1">
                <a:solidFill>
                  <a:srgbClr val="00B050"/>
                </a:solidFill>
              </a:rPr>
              <a:t>S</a:t>
            </a:r>
            <a:r>
              <a:rPr lang="en-US" i="1" dirty="0">
                <a:solidFill>
                  <a:srgbClr val="00B050"/>
                </a:solidFill>
              </a:rPr>
              <a:t>. </a:t>
            </a:r>
            <a:r>
              <a:rPr lang="en-US" i="1" dirty="0" err="1">
                <a:solidFill>
                  <a:srgbClr val="00B050"/>
                </a:solidFill>
              </a:rPr>
              <a:t>typhimurium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IP= 8-48 hrs.</a:t>
            </a:r>
          </a:p>
          <a:p>
            <a:r>
              <a:rPr lang="en-US" dirty="0">
                <a:solidFill>
                  <a:srgbClr val="00B050"/>
                </a:solidFill>
              </a:rPr>
              <a:t>It manifests with initial watery diarrhea, and later bloody </a:t>
            </a:r>
            <a:r>
              <a:rPr lang="en-US" dirty="0" err="1">
                <a:solidFill>
                  <a:srgbClr val="00B050"/>
                </a:solidFill>
              </a:rPr>
              <a:t>mucoid</a:t>
            </a:r>
            <a:r>
              <a:rPr lang="en-US" dirty="0">
                <a:solidFill>
                  <a:srgbClr val="00B050"/>
                </a:solidFill>
              </a:rPr>
              <a:t> diarrhea associated with </a:t>
            </a:r>
            <a:r>
              <a:rPr lang="en-US" dirty="0" err="1">
                <a:solidFill>
                  <a:srgbClr val="00B050"/>
                </a:solidFill>
              </a:rPr>
              <a:t>crampy</a:t>
            </a:r>
            <a:r>
              <a:rPr lang="en-US" dirty="0">
                <a:solidFill>
                  <a:srgbClr val="00B050"/>
                </a:solidFill>
              </a:rPr>
              <a:t> abdominal pain and </a:t>
            </a:r>
            <a:r>
              <a:rPr lang="en-US" dirty="0" err="1">
                <a:solidFill>
                  <a:srgbClr val="00B050"/>
                </a:solidFill>
              </a:rPr>
              <a:t>tenesmus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 </a:t>
            </a:r>
          </a:p>
          <a:p>
            <a:r>
              <a:rPr lang="en-US" dirty="0">
                <a:solidFill>
                  <a:srgbClr val="00B050"/>
                </a:solidFill>
              </a:rPr>
              <a:t>Bacteremia is rare (2-3 % of cases).</a:t>
            </a:r>
          </a:p>
          <a:p>
            <a:r>
              <a:rPr lang="en-US" dirty="0">
                <a:solidFill>
                  <a:srgbClr val="00B050"/>
                </a:solidFill>
              </a:rPr>
              <a:t>It usually resolves in 2-3 days.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8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typhoid-fever-24-7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64733"/>
            <a:ext cx="5753179" cy="521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8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ea3add13fe2794e5e8bc99b1f3517a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0170"/>
            <a:ext cx="6192687" cy="271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57441407-illustration-of-typhoid-fever-infographics-pathogen-symptom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645024"/>
            <a:ext cx="6048672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2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GRAM NEGATIVE RODS.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It comprises the following bacterial groups:</a:t>
            </a:r>
          </a:p>
        </p:txBody>
      </p:sp>
      <p:pic>
        <p:nvPicPr>
          <p:cNvPr id="4" name="صورة 3" descr="C:\Users\pc\Documents\featured-List-of-culture-media-used-in-microbiology-with-their-us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1677001"/>
            <a:ext cx="2959730" cy="196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331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1613214"/>
            <a:ext cx="6408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Oxidase negative.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43608" y="190560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Enterobacteriaceae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Lactose-fermenters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Escherichia spp.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Klebsiella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spp.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Enterobacter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spp.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Citrobacter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spp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Non-lactose fermenters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8614" y="3789040"/>
            <a:ext cx="8561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 Salmonella spp.</a:t>
            </a:r>
          </a:p>
          <a:p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Shigella</a:t>
            </a:r>
            <a:r>
              <a:rPr lang="en-US" dirty="0">
                <a:solidFill>
                  <a:srgbClr val="FF0000"/>
                </a:solidFill>
              </a:rPr>
              <a:t> spp.</a:t>
            </a:r>
          </a:p>
          <a:p>
            <a:r>
              <a:rPr lang="en-US" dirty="0">
                <a:solidFill>
                  <a:srgbClr val="FF0000"/>
                </a:solidFill>
              </a:rPr>
              <a:t>. Proteus spp.</a:t>
            </a: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/>
              <a:t>2</a:t>
            </a:r>
            <a:r>
              <a:rPr lang="en-US" b="1" dirty="0"/>
              <a:t>. Oxidase Positive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Pseudomoas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. Vibrio.</a:t>
            </a:r>
          </a:p>
          <a:p>
            <a:r>
              <a:rPr lang="en-US" dirty="0">
                <a:solidFill>
                  <a:srgbClr val="FF0000"/>
                </a:solidFill>
              </a:rPr>
              <a:t>.Campylobacter</a:t>
            </a:r>
          </a:p>
          <a:p>
            <a:r>
              <a:rPr lang="en-US" dirty="0">
                <a:solidFill>
                  <a:srgbClr val="FF0000"/>
                </a:solidFill>
              </a:rPr>
              <a:t>. Helicobacter.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Laboratory diagnosis: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Specimen: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 Blood, Bone marrow, stool, urine and serum for enteric fever.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Blood – 80% positive in the first week.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Stool- 70-80% positive in the second and third week.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Urine- 20% positive in the third and fourth week.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Serum for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widal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test- positive after the second week of illness.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115616" y="242088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Stool for gastroenteritis.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Gram reaction: Gram-negative rods.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Culture: Bacteriologic methods for salmonella isolation.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1. Differential medium.</a:t>
            </a:r>
          </a:p>
          <a:p>
            <a:pPr rt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For rapid isolation of lactose non-fermenters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Egs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EMB agar.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Mac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Conkey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agar.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Deoxycholate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agar.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Selective medium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favor growth of salmonella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shigella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over other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enterobacteriaceae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Egs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SS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agar.Hekton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Enteric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agar.XLD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agar.Deoxycholate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-Citrate agar.</a:t>
            </a:r>
          </a:p>
        </p:txBody>
      </p:sp>
    </p:spTree>
    <p:extLst>
      <p:ext uri="{BB962C8B-B14F-4D97-AF65-F5344CB8AC3E}">
        <p14:creationId xmlns:p14="http://schemas.microsoft.com/office/powerpoint/2010/main" val="376248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04912"/>
            <a:ext cx="4608511" cy="207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تنزيل (27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60851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560913" y="5589240"/>
            <a:ext cx="417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Xylose Lysine </a:t>
            </a:r>
            <a:r>
              <a:rPr lang="en-US" b="1" i="1" dirty="0" err="1">
                <a:solidFill>
                  <a:srgbClr val="FF0000"/>
                </a:solidFill>
              </a:rPr>
              <a:t>Deoxycholate</a:t>
            </a:r>
            <a:r>
              <a:rPr lang="en-US" b="1" i="1" dirty="0">
                <a:solidFill>
                  <a:srgbClr val="FF0000"/>
                </a:solidFill>
              </a:rPr>
              <a:t>(XLD) agar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39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shigella-and-salmonella-lecture-21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0064"/>
            <a:ext cx="4896544" cy="251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384142" y="3244334"/>
            <a:ext cx="237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Hekton</a:t>
            </a:r>
            <a:r>
              <a:rPr lang="en-US" b="1" dirty="0">
                <a:solidFill>
                  <a:srgbClr val="C00000"/>
                </a:solidFill>
              </a:rPr>
              <a:t> Enteric agar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15616" y="3717032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3. Enrichment cultures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Inhibit replication of normal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intestinsl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flora and permit replication of salmonella.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Egs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Selenite F broth.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Tetrathionate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broth.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Non-lactose fermenting , H2S producing colonies in Mac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conkey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agar.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Biochemical reaction: Generally produce gas and acid from carbohydrate; except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S.typhi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which does not produce gas.</a:t>
            </a:r>
          </a:p>
        </p:txBody>
      </p:sp>
    </p:spTree>
    <p:extLst>
      <p:ext uri="{BB962C8B-B14F-4D97-AF65-F5344CB8AC3E}">
        <p14:creationId xmlns:p14="http://schemas.microsoft.com/office/powerpoint/2010/main" val="31865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M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608512" cy="239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images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608512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87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26064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Serology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wiedal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test).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a. Tube dilution agglutination test.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Used to determine antibody titers in patients with unknown illness.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Method: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• Serial dilutions of unknown serum are tested against antigens from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representative salmonella species.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• The highest diluted serum with positive result is taken as 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tite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صورة 2" descr="C:\Users\pc\Documents\images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3367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20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001"/>
            <a:ext cx="7416824" cy="510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classification-of-enterobacteriaceae-family-26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79933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187624" y="3013501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Named, as well coliforms or </a:t>
            </a:r>
            <a:r>
              <a:rPr lang="en-US" dirty="0" err="1">
                <a:solidFill>
                  <a:srgbClr val="7030A0"/>
                </a:solidFill>
              </a:rPr>
              <a:t>enterobacilli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r>
              <a:rPr lang="en-US" dirty="0">
                <a:solidFill>
                  <a:srgbClr val="7030A0"/>
                </a:solidFill>
              </a:rPr>
              <a:t>. Found as normal flora in intestinal tract of humans and animals.</a:t>
            </a:r>
          </a:p>
          <a:p>
            <a:r>
              <a:rPr lang="en-US" dirty="0">
                <a:solidFill>
                  <a:srgbClr val="7030A0"/>
                </a:solidFill>
              </a:rPr>
              <a:t>. Gram-negative, non-spore forming, aerobic and </a:t>
            </a:r>
            <a:r>
              <a:rPr lang="en-US" dirty="0" err="1">
                <a:solidFill>
                  <a:srgbClr val="7030A0"/>
                </a:solidFill>
              </a:rPr>
              <a:t>facultativeanaerobic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bacteria.</a:t>
            </a:r>
          </a:p>
          <a:p>
            <a:r>
              <a:rPr lang="en-US" dirty="0">
                <a:solidFill>
                  <a:srgbClr val="7030A0"/>
                </a:solidFill>
              </a:rPr>
              <a:t>. Most are motile.</a:t>
            </a:r>
          </a:p>
          <a:p>
            <a:r>
              <a:rPr lang="en-US" dirty="0">
                <a:solidFill>
                  <a:srgbClr val="7030A0"/>
                </a:solidFill>
              </a:rPr>
              <a:t>. Grow over a wide range of temperature in ordinary media.</a:t>
            </a:r>
          </a:p>
          <a:p>
            <a:r>
              <a:rPr lang="en-US" dirty="0">
                <a:solidFill>
                  <a:srgbClr val="7030A0"/>
                </a:solidFill>
              </a:rPr>
              <a:t>. All ferment glucose with acid production.</a:t>
            </a:r>
          </a:p>
          <a:p>
            <a:r>
              <a:rPr lang="en-US" dirty="0">
                <a:solidFill>
                  <a:srgbClr val="7030A0"/>
                </a:solidFill>
              </a:rPr>
              <a:t>. Oxidase negative.</a:t>
            </a:r>
          </a:p>
          <a:p>
            <a:r>
              <a:rPr lang="en-US" dirty="0">
                <a:solidFill>
                  <a:srgbClr val="7030A0"/>
                </a:solidFill>
              </a:rPr>
              <a:t>. Release endotoxin from their cell wall.</a:t>
            </a:r>
          </a:p>
          <a:p>
            <a:r>
              <a:rPr lang="en-US" dirty="0">
                <a:solidFill>
                  <a:srgbClr val="7030A0"/>
                </a:solidFill>
              </a:rPr>
              <a:t>. Some release exotoxin.</a:t>
            </a:r>
          </a:p>
        </p:txBody>
      </p:sp>
    </p:spTree>
    <p:extLst>
      <p:ext uri="{BB962C8B-B14F-4D97-AF65-F5344CB8AC3E}">
        <p14:creationId xmlns:p14="http://schemas.microsoft.com/office/powerpoint/2010/main" val="115015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car_ch15_f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76875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384045" y="5877272"/>
            <a:ext cx="237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Antigenic structures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0924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40610" y="18032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GENUS:ESCHERICHIA.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Main species of medical importance is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Escherichia coli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Escherichia coli.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Characteristics: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Normal flora in human and animal gastrointestinal tract.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Found in soil, water and vegetation.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Most are motile; some are capsulated.</a:t>
            </a:r>
          </a:p>
        </p:txBody>
      </p:sp>
      <p:pic>
        <p:nvPicPr>
          <p:cNvPr id="3" name="صورة 2" descr="C:\Users\pc\Documents\images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96320"/>
            <a:ext cx="2520280" cy="164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C:\Users\pc\Documents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88" y="2796320"/>
            <a:ext cx="2638648" cy="164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582263" y="4869160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Escherichia coli.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548680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features: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Urinary tract infection- cystitis, pyelonephritis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Wound infection- appendicitis, peritonitis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Neonatal septicemia and meningitis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E.coli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-associated diarrheal disease: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Enteropathogenic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E.coli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(EPEC).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causes outbreaks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ofself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-limiting infantile diarrhea.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they also cause severe diarrhea in adults.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antibiotic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tretment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shorten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duratin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illness and cure diarrhea.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Enteroinvasive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E.coli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(EIEC)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Non-motile, non-lactose fermenting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E.coli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invade the mucosa of the ileum and colon, and causes shigellosis-like dysentery in children in developing countries and travellers to these countries.</a:t>
            </a:r>
          </a:p>
        </p:txBody>
      </p:sp>
    </p:spTree>
    <p:extLst>
      <p:ext uri="{BB962C8B-B14F-4D97-AF65-F5344CB8AC3E}">
        <p14:creationId xmlns:p14="http://schemas.microsoft.com/office/powerpoint/2010/main" val="78520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23944"/>
            <a:ext cx="8100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Enterotoxigenic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E.coli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(ETEC)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Colonization factor of the organism promote adherence to epithelial cells of small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intestine,followed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by release of enterotoxin which causes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toxin-mediated watery diarrhea in infants and young adults.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It is an important cause of traveller’s diarrhea.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Antibiotic prophylaxis can be effective but may increase drug resistance (Should not be uniformly recommended).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Entero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haemorrhagic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E.coli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 EHEC)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Cytotoxic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verotoxin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producing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E.coli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serotype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O157:H7 causes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haemorrhagic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colitis (severe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form of diarrhea), and hemolytic uremic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syndrome characterized by acute renal failure,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hemolytic anemia and low platelet count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Enteroaggressive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E.coli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 EAEC)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.Adhere to human intestinal mucosal cells and produce ST-like toxin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hemolysin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and causes acute and chronic diarrhea in persons in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developing countries.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Produce food-borne illness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developed countries.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6.Diffusely-adherent 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E. coli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(DAEC)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.Recently, diffusely adherent 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E. coli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(DAEC) strains have been recognized as the sixth class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diarrheagenic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E. coli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appear as a heterogeneous group.</a:t>
            </a:r>
          </a:p>
        </p:txBody>
      </p:sp>
    </p:spTree>
    <p:extLst>
      <p:ext uri="{BB962C8B-B14F-4D97-AF65-F5344CB8AC3E}">
        <p14:creationId xmlns:p14="http://schemas.microsoft.com/office/powerpoint/2010/main" val="26273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115328_2_En_14_Fig4_HTM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556792"/>
            <a:ext cx="6048672" cy="281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893435" y="5085184"/>
            <a:ext cx="378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E.coli</a:t>
            </a:r>
            <a:r>
              <a:rPr lang="en-US" b="1" dirty="0">
                <a:solidFill>
                  <a:srgbClr val="7030A0"/>
                </a:solidFill>
              </a:rPr>
              <a:t>-associated diarrheal disease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1166843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Lab.diagnosis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rtl="1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7030A0"/>
                </a:solidFill>
              </a:rPr>
              <a:t>Specimen</a:t>
            </a:r>
            <a:r>
              <a:rPr lang="en-US" dirty="0">
                <a:solidFill>
                  <a:srgbClr val="7030A0"/>
                </a:solidFill>
              </a:rPr>
              <a:t>: Urine, pus, blood, stool, body fluid.</a:t>
            </a:r>
          </a:p>
          <a:p>
            <a:r>
              <a:rPr lang="en-US" dirty="0">
                <a:solidFill>
                  <a:srgbClr val="7030A0"/>
                </a:solidFill>
              </a:rPr>
              <a:t>Smear: Gram-negative rods.</a:t>
            </a:r>
          </a:p>
          <a:p>
            <a:r>
              <a:rPr lang="en-US" dirty="0">
                <a:solidFill>
                  <a:srgbClr val="7030A0"/>
                </a:solidFill>
              </a:rPr>
              <a:t>Culture: Lactose-fermenting </a:t>
            </a:r>
            <a:r>
              <a:rPr lang="en-US" dirty="0" err="1">
                <a:solidFill>
                  <a:srgbClr val="7030A0"/>
                </a:solidFill>
              </a:rPr>
              <a:t>mucoid</a:t>
            </a:r>
            <a:r>
              <a:rPr lang="en-US" dirty="0">
                <a:solidFill>
                  <a:srgbClr val="7030A0"/>
                </a:solidFill>
              </a:rPr>
              <a:t> colonies on mac </a:t>
            </a:r>
            <a:r>
              <a:rPr lang="en-US" dirty="0" err="1">
                <a:solidFill>
                  <a:srgbClr val="7030A0"/>
                </a:solidFill>
              </a:rPr>
              <a:t>conkey</a:t>
            </a:r>
            <a:r>
              <a:rPr lang="en-US" dirty="0">
                <a:solidFill>
                  <a:srgbClr val="7030A0"/>
                </a:solidFill>
              </a:rPr>
              <a:t> agar and some strains are hemolytic on blood agar .</a:t>
            </a:r>
          </a:p>
          <a:p>
            <a:r>
              <a:rPr lang="en-US" b="1" dirty="0">
                <a:solidFill>
                  <a:srgbClr val="7030A0"/>
                </a:solidFill>
              </a:rPr>
              <a:t>Biochemical reaction:</a:t>
            </a:r>
            <a:r>
              <a:rPr lang="en-US" dirty="0">
                <a:solidFill>
                  <a:srgbClr val="7030A0"/>
                </a:solidFill>
              </a:rPr>
              <a:t> Produce </a:t>
            </a:r>
            <a:r>
              <a:rPr lang="en-US" dirty="0" err="1">
                <a:solidFill>
                  <a:srgbClr val="7030A0"/>
                </a:solidFill>
              </a:rPr>
              <a:t>indole</a:t>
            </a:r>
            <a:r>
              <a:rPr lang="en-US" dirty="0">
                <a:solidFill>
                  <a:srgbClr val="7030A0"/>
                </a:solidFill>
              </a:rPr>
              <a:t> from </a:t>
            </a:r>
            <a:r>
              <a:rPr lang="en-US" dirty="0" err="1">
                <a:solidFill>
                  <a:srgbClr val="7030A0"/>
                </a:solidFill>
              </a:rPr>
              <a:t>tryptophancontaining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peptone water.</a:t>
            </a:r>
          </a:p>
          <a:p>
            <a:r>
              <a:rPr lang="en-US" dirty="0">
                <a:solidFill>
                  <a:srgbClr val="7030A0"/>
                </a:solidFill>
              </a:rPr>
              <a:t>Reduce nitrate to nitrite.</a:t>
            </a:r>
          </a:p>
          <a:p>
            <a:r>
              <a:rPr lang="en-US" b="1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Serology: </a:t>
            </a:r>
            <a:r>
              <a:rPr lang="en-US" dirty="0">
                <a:solidFill>
                  <a:srgbClr val="7030A0"/>
                </a:solidFill>
              </a:rPr>
              <a:t>For serotyping (Epidemiologic information).</a:t>
            </a:r>
          </a:p>
        </p:txBody>
      </p:sp>
    </p:spTree>
    <p:extLst>
      <p:ext uri="{BB962C8B-B14F-4D97-AF65-F5344CB8AC3E}">
        <p14:creationId xmlns:p14="http://schemas.microsoft.com/office/powerpoint/2010/main" val="3575562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مخصص 4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D1C2C7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677</Words>
  <Application>Microsoft Office PowerPoint</Application>
  <PresentationFormat>عرض على الشاشة (3:4)‏</PresentationFormat>
  <Paragraphs>201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67</cp:revision>
  <dcterms:created xsi:type="dcterms:W3CDTF">2019-09-13T05:24:44Z</dcterms:created>
  <dcterms:modified xsi:type="dcterms:W3CDTF">2019-09-13T06:44:04Z</dcterms:modified>
</cp:coreProperties>
</file>